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12" r:id="rId2"/>
    <p:sldId id="313" r:id="rId3"/>
    <p:sldId id="385" r:id="rId4"/>
    <p:sldId id="316" r:id="rId5"/>
    <p:sldId id="386" r:id="rId6"/>
    <p:sldId id="317" r:id="rId7"/>
    <p:sldId id="320" r:id="rId8"/>
    <p:sldId id="321" r:id="rId9"/>
    <p:sldId id="322" r:id="rId10"/>
    <p:sldId id="324" r:id="rId11"/>
    <p:sldId id="323" r:id="rId12"/>
    <p:sldId id="301" r:id="rId13"/>
    <p:sldId id="318" r:id="rId14"/>
    <p:sldId id="325" r:id="rId15"/>
    <p:sldId id="373" r:id="rId16"/>
    <p:sldId id="302" r:id="rId17"/>
    <p:sldId id="329" r:id="rId18"/>
    <p:sldId id="331" r:id="rId19"/>
    <p:sldId id="376" r:id="rId20"/>
    <p:sldId id="330" r:id="rId21"/>
    <p:sldId id="332" r:id="rId22"/>
    <p:sldId id="371" r:id="rId23"/>
    <p:sldId id="333" r:id="rId24"/>
    <p:sldId id="334" r:id="rId25"/>
    <p:sldId id="372" r:id="rId26"/>
    <p:sldId id="335" r:id="rId27"/>
    <p:sldId id="336" r:id="rId28"/>
    <p:sldId id="377" r:id="rId29"/>
    <p:sldId id="337" r:id="rId30"/>
    <p:sldId id="338" r:id="rId31"/>
    <p:sldId id="378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284" r:id="rId40"/>
  </p:sldIdLst>
  <p:sldSz cx="9144000" cy="6858000" type="screen4x3"/>
  <p:notesSz cx="6858000" cy="96377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256885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D7E"/>
    <a:srgbClr val="003F56"/>
    <a:srgbClr val="006666"/>
    <a:srgbClr val="009999"/>
    <a:srgbClr val="2D6823"/>
    <a:srgbClr val="002060"/>
    <a:srgbClr val="F66014"/>
    <a:srgbClr val="488E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64005" autoAdjust="0"/>
  </p:normalViewPr>
  <p:slideViewPr>
    <p:cSldViewPr snapToGrid="0" snapToObjects="1">
      <p:cViewPr>
        <p:scale>
          <a:sx n="108" d="100"/>
          <a:sy n="108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4" tIns="47771" rIns="95544" bIns="47771" numCol="1" anchor="t" anchorCtr="0" compatLnSpc="1">
            <a:prstTxWarp prst="textNoShape">
              <a:avLst/>
            </a:prstTxWarp>
          </a:bodyPr>
          <a:lstStyle>
            <a:lvl1pPr algn="l" defTabSz="477838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4" tIns="47771" rIns="95544" bIns="47771" numCol="1" anchor="t" anchorCtr="0" compatLnSpc="1">
            <a:prstTxWarp prst="textNoShape">
              <a:avLst/>
            </a:prstTxWarp>
          </a:bodyPr>
          <a:lstStyle>
            <a:lvl1pPr algn="r" defTabSz="477838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78BD6C-3E69-4C90-A9A4-9D13D6C70827}" type="datetime1">
              <a:rPr lang="pt-PT"/>
              <a:pPr>
                <a:defRPr/>
              </a:pPr>
              <a:t>20-11-2013</a:t>
            </a:fld>
            <a:endParaRPr lang="pt-P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723900"/>
            <a:ext cx="4818063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4" tIns="47771" rIns="95544" bIns="47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4" tIns="47771" rIns="95544" bIns="47771" numCol="1" anchor="b" anchorCtr="0" compatLnSpc="1">
            <a:prstTxWarp prst="textNoShape">
              <a:avLst/>
            </a:prstTxWarp>
          </a:bodyPr>
          <a:lstStyle>
            <a:lvl1pPr algn="l" defTabSz="477838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4" tIns="47771" rIns="95544" bIns="47771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 b="0">
                <a:solidFill>
                  <a:schemeClr val="tx1"/>
                </a:solidFill>
              </a:defRPr>
            </a:lvl1pPr>
          </a:lstStyle>
          <a:p>
            <a:fld id="{3EE6544C-65F0-40BB-9680-20B1C6CAE67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92475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47713"/>
            <a:ext cx="4851400" cy="36385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05338"/>
            <a:ext cx="5029200" cy="4284662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50250" y="6211888"/>
            <a:ext cx="631825" cy="39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7" name="Picture 17" descr="Logo_CASES_v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45338" y="6021388"/>
            <a:ext cx="1166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6356350"/>
            <a:ext cx="7088188" cy="238125"/>
          </a:xfrm>
          <a:prstGeom prst="rect">
            <a:avLst/>
          </a:prstGeom>
          <a:solidFill>
            <a:srgbClr val="F6601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1"/>
          <a:lstStyle>
            <a:lvl1pPr marL="190500" indent="-1905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ts val="1350"/>
              </a:spcBef>
              <a:buFont typeface="Arial" panose="020B0604020202020204" pitchFamily="34" charset="0"/>
              <a:buNone/>
              <a:defRPr/>
            </a:pPr>
            <a:endParaRPr lang="pt-PT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gray">
          <a:xfrm>
            <a:off x="-1588" y="6278563"/>
            <a:ext cx="7088188" cy="47625"/>
          </a:xfrm>
          <a:prstGeom prst="rect">
            <a:avLst/>
          </a:prstGeom>
          <a:solidFill>
            <a:srgbClr val="488E2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 anchorCtr="1"/>
          <a:lstStyle>
            <a:lvl1pPr marL="190500" indent="-1905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5688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ts val="1350"/>
              </a:spcBef>
              <a:buFont typeface="Arial" panose="020B0604020202020204" pitchFamily="34" charset="0"/>
              <a:buNone/>
              <a:defRPr/>
            </a:pPr>
            <a:endParaRPr lang="pt-PT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2"/>
          <p:cNvSpPr txBox="1">
            <a:spLocks noChangeArrowheads="1"/>
          </p:cNvSpPr>
          <p:nvPr/>
        </p:nvSpPr>
        <p:spPr bwMode="gray">
          <a:xfrm>
            <a:off x="744538" y="555625"/>
            <a:ext cx="150495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A CSES</a:t>
            </a:r>
          </a:p>
        </p:txBody>
      </p:sp>
      <p:sp>
        <p:nvSpPr>
          <p:cNvPr id="15363" name="Rectangle 400"/>
          <p:cNvSpPr>
            <a:spLocks noChangeArrowheads="1"/>
          </p:cNvSpPr>
          <p:nvPr/>
        </p:nvSpPr>
        <p:spPr bwMode="auto">
          <a:xfrm>
            <a:off x="666750" y="1073150"/>
            <a:ext cx="32464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0" dirty="0">
                <a:solidFill>
                  <a:srgbClr val="CC301F"/>
                </a:solidFill>
              </a:rPr>
              <a:t> </a:t>
            </a:r>
            <a:r>
              <a:rPr lang="pt-PT" sz="2000" dirty="0" smtClean="0">
                <a:solidFill>
                  <a:srgbClr val="F66014"/>
                </a:solidFill>
              </a:rPr>
              <a:t>Concepção</a:t>
            </a:r>
            <a:endParaRPr lang="pt-PT" sz="2000" dirty="0">
              <a:solidFill>
                <a:srgbClr val="F66014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973138" y="2719388"/>
            <a:ext cx="6408737" cy="2992437"/>
            <a:chOff x="971600" y="2276873"/>
            <a:chExt cx="6408712" cy="2992397"/>
          </a:xfrm>
        </p:grpSpPr>
        <p:sp>
          <p:nvSpPr>
            <p:cNvPr id="15367" name="TextBox 4"/>
            <p:cNvSpPr txBox="1">
              <a:spLocks noChangeArrowheads="1"/>
            </p:cNvSpPr>
            <p:nvPr/>
          </p:nvSpPr>
          <p:spPr bwMode="auto">
            <a:xfrm>
              <a:off x="971600" y="2276873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1. Conta de Produção</a:t>
              </a:r>
            </a:p>
          </p:txBody>
        </p:sp>
        <p:sp>
          <p:nvSpPr>
            <p:cNvPr id="15368" name="TextBox 5"/>
            <p:cNvSpPr txBox="1">
              <a:spLocks noChangeArrowheads="1"/>
            </p:cNvSpPr>
            <p:nvPr/>
          </p:nvSpPr>
          <p:spPr bwMode="auto">
            <a:xfrm>
              <a:off x="971600" y="2708920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2. Conta de Exploração</a:t>
              </a:r>
            </a:p>
          </p:txBody>
        </p:sp>
        <p:sp>
          <p:nvSpPr>
            <p:cNvPr id="15369" name="TextBox 6"/>
            <p:cNvSpPr txBox="1">
              <a:spLocks noChangeArrowheads="1"/>
            </p:cNvSpPr>
            <p:nvPr/>
          </p:nvSpPr>
          <p:spPr bwMode="auto">
            <a:xfrm>
              <a:off x="971600" y="3140968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3. Conta de Afetação dos Rendimentos Primários</a:t>
              </a:r>
            </a:p>
          </p:txBody>
        </p:sp>
        <p:sp>
          <p:nvSpPr>
            <p:cNvPr id="15370" name="TextBox 7"/>
            <p:cNvSpPr txBox="1">
              <a:spLocks noChangeArrowheads="1"/>
            </p:cNvSpPr>
            <p:nvPr/>
          </p:nvSpPr>
          <p:spPr bwMode="auto">
            <a:xfrm>
              <a:off x="971600" y="3573016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4. Conta de Distribuição Secundária do Rendimento</a:t>
              </a:r>
            </a:p>
          </p:txBody>
        </p:sp>
        <p:sp>
          <p:nvSpPr>
            <p:cNvPr id="15371" name="TextBox 8"/>
            <p:cNvSpPr txBox="1">
              <a:spLocks noChangeArrowheads="1"/>
            </p:cNvSpPr>
            <p:nvPr/>
          </p:nvSpPr>
          <p:spPr bwMode="auto">
            <a:xfrm>
              <a:off x="971600" y="4005064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5. Conta de Redistribuição do Rendimento em Espécie</a:t>
              </a:r>
            </a:p>
          </p:txBody>
        </p:sp>
        <p:sp>
          <p:nvSpPr>
            <p:cNvPr id="15372" name="TextBox 9"/>
            <p:cNvSpPr txBox="1">
              <a:spLocks noChangeArrowheads="1"/>
            </p:cNvSpPr>
            <p:nvPr/>
          </p:nvSpPr>
          <p:spPr bwMode="auto">
            <a:xfrm>
              <a:off x="971600" y="4437112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6. Conta de Utilização do Rendimento Disponível</a:t>
              </a:r>
            </a:p>
          </p:txBody>
        </p:sp>
        <p:sp>
          <p:nvSpPr>
            <p:cNvPr id="15373" name="TextBox 10"/>
            <p:cNvSpPr txBox="1">
              <a:spLocks noChangeArrowheads="1"/>
            </p:cNvSpPr>
            <p:nvPr/>
          </p:nvSpPr>
          <p:spPr bwMode="auto">
            <a:xfrm>
              <a:off x="971600" y="4869160"/>
              <a:ext cx="6408712" cy="400110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2000" b="0">
                  <a:solidFill>
                    <a:srgbClr val="25356C"/>
                  </a:solidFill>
                </a:rPr>
                <a:t>7. Conta de Capital</a:t>
              </a:r>
            </a:p>
          </p:txBody>
        </p:sp>
      </p:grp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971550" y="1871663"/>
            <a:ext cx="6407150" cy="339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PT" sz="2000">
                <a:solidFill>
                  <a:srgbClr val="002060"/>
                </a:solidFill>
              </a:rPr>
              <a:t>Compilação da conta satélite da economia social</a:t>
            </a:r>
          </a:p>
        </p:txBody>
      </p:sp>
      <p:sp>
        <p:nvSpPr>
          <p:cNvPr id="15366" name="Text Box 48"/>
          <p:cNvSpPr txBox="1">
            <a:spLocks noChangeArrowheads="1"/>
          </p:cNvSpPr>
          <p:nvPr/>
        </p:nvSpPr>
        <p:spPr bwMode="auto">
          <a:xfrm>
            <a:off x="877888" y="5751513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22531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193800"/>
            <a:ext cx="72104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63575" y="4727575"/>
            <a:ext cx="7580313" cy="1077913"/>
          </a:xfrm>
          <a:prstGeom prst="rect">
            <a:avLst/>
          </a:prstGeom>
          <a:noFill/>
          <a:ln w="9525">
            <a:solidFill>
              <a:srgbClr val="0070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PT" sz="1600"/>
              <a:t> </a:t>
            </a:r>
            <a:r>
              <a:rPr lang="pt-PT" sz="1600" b="0">
                <a:solidFill>
                  <a:srgbClr val="002060"/>
                </a:solidFill>
              </a:rPr>
              <a:t>Necessidade líquida de financiamento: 232,9  milhões de euros;</a:t>
            </a:r>
          </a:p>
          <a:p>
            <a:pPr>
              <a:buFont typeface="Arial" charset="0"/>
              <a:buChar char="•"/>
            </a:pPr>
            <a:r>
              <a:rPr lang="pt-PT" sz="1600" b="0">
                <a:solidFill>
                  <a:srgbClr val="002060"/>
                </a:solidFill>
              </a:rPr>
              <a:t> Recursos principais: produção (64,1%) e transferências e subsídios (27,0%); </a:t>
            </a:r>
          </a:p>
          <a:p>
            <a:pPr>
              <a:buFont typeface="Arial" charset="0"/>
              <a:buChar char="•"/>
            </a:pPr>
            <a:r>
              <a:rPr lang="pt-PT" sz="1600" b="0">
                <a:solidFill>
                  <a:srgbClr val="002060"/>
                </a:solidFill>
              </a:rPr>
              <a:t> Despesas principais: remunerações (31,5%), transferências sociais (27,5%) e consumo</a:t>
            </a:r>
          </a:p>
          <a:p>
            <a:r>
              <a:rPr lang="pt-PT" sz="1600" b="0">
                <a:solidFill>
                  <a:srgbClr val="002060"/>
                </a:solidFill>
              </a:rPr>
              <a:t>   intermédio (21,3%).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23555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pic>
        <p:nvPicPr>
          <p:cNvPr id="23556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287463"/>
            <a:ext cx="79406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1049338" y="4645025"/>
            <a:ext cx="7194550" cy="1077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buFont typeface="Arial" charset="0"/>
              <a:buChar char="•"/>
            </a:pPr>
            <a:r>
              <a:rPr lang="pt-PT" sz="1600">
                <a:solidFill>
                  <a:srgbClr val="002060"/>
                </a:solidFill>
                <a:cs typeface="Arial" charset="0"/>
              </a:rPr>
              <a:t> Capacidade líquida de financiamento: Cooperativas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 (170,3 milhões de euros), </a:t>
            </a:r>
            <a:r>
              <a:rPr lang="pt-PT" sz="1600">
                <a:solidFill>
                  <a:srgbClr val="002060"/>
                </a:solidFill>
                <a:cs typeface="Arial" charset="0"/>
              </a:rPr>
              <a:t>Mutualidades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 (54,1 milhões de euros) e </a:t>
            </a:r>
            <a:r>
              <a:rPr lang="pt-PT" sz="1600">
                <a:solidFill>
                  <a:srgbClr val="002060"/>
                </a:solidFill>
                <a:cs typeface="Arial" charset="0"/>
              </a:rPr>
              <a:t>Fundações 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(18,6 milhões de euros).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pt-PT" sz="1600" b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PT" sz="1600">
                <a:solidFill>
                  <a:srgbClr val="002060"/>
                </a:solidFill>
                <a:cs typeface="Arial" charset="0"/>
              </a:rPr>
              <a:t>Necessidade líquida de financiamento: Associações e outras OES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 e </a:t>
            </a:r>
            <a:r>
              <a:rPr lang="pt-PT" sz="1600">
                <a:solidFill>
                  <a:srgbClr val="002060"/>
                </a:solidFill>
                <a:cs typeface="Arial" charset="0"/>
              </a:rPr>
              <a:t>Misericórdias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 (767,9 e 45,8 milhões de euros, respetivamente);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388" y="1660525"/>
            <a:ext cx="51784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755650" y="1738313"/>
            <a:ext cx="2786063" cy="4003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</a:t>
            </a:r>
            <a:r>
              <a:rPr lang="pt-PT" sz="2000">
                <a:solidFill>
                  <a:srgbClr val="002060"/>
                </a:solidFill>
              </a:rPr>
              <a:t>53 383 </a:t>
            </a:r>
            <a:r>
              <a:rPr lang="pt-PT" sz="2000" b="0">
                <a:solidFill>
                  <a:srgbClr val="002060"/>
                </a:solidFill>
              </a:rPr>
              <a:t>entidades</a:t>
            </a:r>
          </a:p>
          <a:p>
            <a:r>
              <a:rPr lang="pt-PT" sz="2000" b="0">
                <a:solidFill>
                  <a:srgbClr val="002060"/>
                </a:solidFill>
              </a:rPr>
              <a:t>presentes de forma transversal em todas as atividades</a:t>
            </a:r>
          </a:p>
          <a:p>
            <a:pPr>
              <a:buFont typeface="Arial" charset="0"/>
              <a:buChar char="•"/>
            </a:pPr>
            <a:endParaRPr lang="pt-PT" sz="2000" b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Cultura, Desporto e Recreio: perto de 50% </a:t>
            </a:r>
          </a:p>
          <a:p>
            <a:pPr>
              <a:buFont typeface="Arial" charset="0"/>
              <a:buChar char="•"/>
            </a:pPr>
            <a:endParaRPr lang="pt-PT" sz="2000" b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Cultos e Congregações: 15,8%</a:t>
            </a:r>
          </a:p>
          <a:p>
            <a:pPr>
              <a:buFont typeface="Arial" charset="0"/>
              <a:buChar char="•"/>
            </a:pPr>
            <a:endParaRPr lang="pt-PT" sz="2000" b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Ação Social: 14,0%</a:t>
            </a:r>
          </a:p>
          <a:p>
            <a:endParaRPr lang="pt-PT" sz="1600">
              <a:solidFill>
                <a:srgbClr val="002060"/>
              </a:solidFill>
            </a:endParaRPr>
          </a:p>
        </p:txBody>
      </p:sp>
      <p:sp>
        <p:nvSpPr>
          <p:cNvPr id="24581" name="Text Box 48"/>
          <p:cNvSpPr txBox="1">
            <a:spLocks noChangeArrowheads="1"/>
          </p:cNvSpPr>
          <p:nvPr/>
        </p:nvSpPr>
        <p:spPr bwMode="auto">
          <a:xfrm>
            <a:off x="755650" y="5822950"/>
            <a:ext cx="2921000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24582" name="CaixaDeTexto 1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46125" y="1647825"/>
            <a:ext cx="2697163" cy="4033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rgbClr val="002060"/>
                </a:solidFill>
              </a:rPr>
              <a:t>226 935 </a:t>
            </a:r>
            <a:r>
              <a:rPr lang="pt-PT" sz="2000" b="0" dirty="0">
                <a:solidFill>
                  <a:srgbClr val="002060"/>
                </a:solidFill>
              </a:rPr>
              <a:t>pessoas ao serviço</a:t>
            </a:r>
          </a:p>
          <a:p>
            <a:pPr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perto de 50%</a:t>
            </a:r>
          </a:p>
          <a:p>
            <a:pPr>
              <a:buFont typeface="Arial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Cultos e Congregações: 15,8%</a:t>
            </a:r>
          </a:p>
          <a:p>
            <a:pPr>
              <a:buFont typeface="Arial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Ensino e Investigação: 10,5%</a:t>
            </a:r>
          </a:p>
          <a:p>
            <a:pPr>
              <a:defRPr/>
            </a:pPr>
            <a:endParaRPr lang="pt-PT" dirty="0">
              <a:solidFill>
                <a:schemeClr val="accent2"/>
              </a:solidFill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1647825"/>
            <a:ext cx="497363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25606" name="CaixaDeTexto 5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26627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717550" y="1789113"/>
            <a:ext cx="3092450" cy="2509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PT" sz="1600">
                <a:solidFill>
                  <a:srgbClr val="002060"/>
                </a:solidFill>
              </a:rPr>
              <a:t> </a:t>
            </a:r>
            <a:r>
              <a:rPr lang="pt-PT" sz="2000" b="0">
                <a:solidFill>
                  <a:srgbClr val="002060"/>
                </a:solidFill>
              </a:rPr>
              <a:t>Ação Social 41,3% do VAB</a:t>
            </a:r>
          </a:p>
          <a:p>
            <a:endParaRPr lang="pt-PT" sz="2000" b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1600">
                <a:solidFill>
                  <a:srgbClr val="002060"/>
                </a:solidFill>
              </a:rPr>
              <a:t> </a:t>
            </a:r>
            <a:r>
              <a:rPr lang="pt-PT" sz="2000" b="0">
                <a:solidFill>
                  <a:srgbClr val="002060"/>
                </a:solidFill>
              </a:rPr>
              <a:t>Cultos e congregações: 13,8% do VAB</a:t>
            </a:r>
          </a:p>
          <a:p>
            <a:endParaRPr lang="pt-PT" sz="2000" b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1600">
                <a:solidFill>
                  <a:srgbClr val="002060"/>
                </a:solidFill>
              </a:rPr>
              <a:t> </a:t>
            </a:r>
            <a:r>
              <a:rPr lang="pt-PT" sz="2000" b="0">
                <a:solidFill>
                  <a:srgbClr val="002060"/>
                </a:solidFill>
              </a:rPr>
              <a:t>Atividades financeiras: 12,4% do VAB</a:t>
            </a:r>
          </a:p>
          <a:p>
            <a:endParaRPr lang="pt-PT">
              <a:solidFill>
                <a:schemeClr val="accent2"/>
              </a:solidFill>
            </a:endParaRP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1731963"/>
            <a:ext cx="4872038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aixaDeTexto 8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portagem_ensino_superior[1]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393700"/>
            <a:ext cx="34813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93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rgbClr val="F66014"/>
                </a:solidFill>
              </a:rPr>
              <a:t>Cooperativas</a:t>
            </a:r>
          </a:p>
        </p:txBody>
      </p:sp>
      <p:pic>
        <p:nvPicPr>
          <p:cNvPr id="27652" name="Picture 2" descr="36E9FB_1[1]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468938" y="0"/>
            <a:ext cx="367506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Winery-Vallon-bucket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2882900" y="-4763"/>
            <a:ext cx="34544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Top-10-Food-Trends-for-2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2586038"/>
            <a:ext cx="38004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imagem19032008171035_588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-1588" y="3530600"/>
            <a:ext cx="3644901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snc00075[1]"/>
          <p:cNvPicPr>
            <a:picLocks noChangeAspect="1" noChangeArrowheads="1"/>
          </p:cNvPicPr>
          <p:nvPr/>
        </p:nvPicPr>
        <p:blipFill>
          <a:blip r:embed="rId7">
            <a:lum contrast="6000"/>
          </a:blip>
          <a:srcRect/>
          <a:stretch>
            <a:fillRect/>
          </a:stretch>
        </p:blipFill>
        <p:spPr bwMode="auto">
          <a:xfrm>
            <a:off x="5821363" y="3709988"/>
            <a:ext cx="332263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169863" y="857250"/>
            <a:ext cx="824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pt-PT" b="0">
                <a:solidFill>
                  <a:schemeClr val="tx2"/>
                </a:solidFill>
              </a:rPr>
              <a:t>         </a:t>
            </a:r>
            <a:endParaRPr lang="pt-PT" b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8675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629275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746125" y="1201738"/>
          <a:ext cx="7940675" cy="4703758"/>
        </p:xfrm>
        <a:graphic>
          <a:graphicData uri="http://schemas.openxmlformats.org/drawingml/2006/table">
            <a:tbl>
              <a:tblPr/>
              <a:tblGrid>
                <a:gridCol w="1379237"/>
                <a:gridCol w="914400"/>
                <a:gridCol w="502508"/>
                <a:gridCol w="922638"/>
                <a:gridCol w="453081"/>
                <a:gridCol w="832022"/>
                <a:gridCol w="486032"/>
                <a:gridCol w="815546"/>
                <a:gridCol w="543697"/>
                <a:gridCol w="650790"/>
                <a:gridCol w="440724"/>
              </a:tblGrid>
              <a:tr h="347606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Designação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 gridSpan="10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519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Prod</a:t>
                      </a:r>
                    </a:p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(1000 euros)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CI</a:t>
                      </a:r>
                    </a:p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(1000 euros)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VAB</a:t>
                      </a:r>
                    </a:p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(1000 euros)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VVN</a:t>
                      </a:r>
                    </a:p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(1000 euros)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NPS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Agrícola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1.335.929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56%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1.062.622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67%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274.307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35%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2.437.254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46%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9.616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Artesanato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2.828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1.036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1.792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2.817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Comercialização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160.439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106.462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53.977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1.512.259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29%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1.575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Consumo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17.085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9.291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7.794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103.077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1.334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Crédito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375.941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153.908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222.033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29%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688.549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4.443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Cultura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30.862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16.024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14.838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29.983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932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Ensino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206.772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77.813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128.959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17%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198.895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7.422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Habitação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Construção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82.167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66.839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15.328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79.541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679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Pescas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6.759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3.992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2.767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25.755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Produção Operária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14.627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7.020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7.607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15.299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585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Serviços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97.422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55.063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42.360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118.831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2.539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Solidariedade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Social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37.781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5.804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34.999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4.579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13%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2.368.612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1.581.756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777.565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5.247.259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34.099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</a:tr>
            </a:tbl>
          </a:graphicData>
        </a:graphic>
      </p:graphicFrame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657225" y="5905500"/>
            <a:ext cx="2921000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28850" name="CaixaDeTexto 6"/>
          <p:cNvSpPr txBox="1">
            <a:spLocks noChangeArrowheads="1"/>
          </p:cNvSpPr>
          <p:nvPr/>
        </p:nvSpPr>
        <p:spPr bwMode="auto">
          <a:xfrm>
            <a:off x="690563" y="91916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Cooperativas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4378325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CSES – Cooperativas - dados 2010</a:t>
            </a:r>
          </a:p>
        </p:txBody>
      </p:sp>
      <p:sp>
        <p:nvSpPr>
          <p:cNvPr id="29699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29700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Cooperativas</a:t>
            </a:r>
          </a:p>
        </p:txBody>
      </p:sp>
      <p:sp>
        <p:nvSpPr>
          <p:cNvPr id="29701" name="TextBox 19"/>
          <p:cNvSpPr txBox="1">
            <a:spLocks noChangeArrowheads="1"/>
          </p:cNvSpPr>
          <p:nvPr/>
        </p:nvSpPr>
        <p:spPr bwMode="auto">
          <a:xfrm>
            <a:off x="611188" y="1844675"/>
            <a:ext cx="2674937" cy="3786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t-PT" sz="2000">
                <a:solidFill>
                  <a:srgbClr val="002060"/>
                </a:solidFill>
              </a:rPr>
              <a:t>Número: </a:t>
            </a:r>
            <a:r>
              <a:rPr lang="pt-PT" sz="2000" b="0">
                <a:solidFill>
                  <a:srgbClr val="002060"/>
                </a:solidFill>
              </a:rPr>
              <a:t>2 260 Cooperativas</a:t>
            </a:r>
          </a:p>
          <a:p>
            <a:pPr>
              <a:buFont typeface="Arial" charset="0"/>
              <a:buNone/>
            </a:pPr>
            <a:r>
              <a:rPr lang="pt-PT" sz="2000" b="0">
                <a:solidFill>
                  <a:srgbClr val="00206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Comércio, Consumo e Serviços: 26,2% </a:t>
            </a: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Desenvolvimento, Habitação e Ambiente: 17,8% </a:t>
            </a: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Atividades de Transformação: 16,9%</a:t>
            </a:r>
          </a:p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Cultura, Desporto e Recreio: 11,8%  </a:t>
            </a:r>
          </a:p>
        </p:txBody>
      </p:sp>
      <p:pic>
        <p:nvPicPr>
          <p:cNvPr id="29702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288" y="1844675"/>
            <a:ext cx="4964112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0723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30724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Cooperativas</a:t>
            </a:r>
          </a:p>
        </p:txBody>
      </p:sp>
      <p:pic>
        <p:nvPicPr>
          <p:cNvPr id="3072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9163" y="1844675"/>
            <a:ext cx="504983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746125" y="1844675"/>
            <a:ext cx="2565400" cy="3786188"/>
          </a:xfrm>
          <a:prstGeom prst="rect">
            <a:avLst/>
          </a:prstGeom>
          <a:noFill/>
          <a:ln w="9525">
            <a:solidFill>
              <a:srgbClr val="0070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PT" sz="2000" dirty="0">
                <a:solidFill>
                  <a:srgbClr val="002060"/>
                </a:solidFill>
              </a:rPr>
              <a:t>VAB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 Atividades Financeiras: 29,9%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Atividades de Transformação: 28,8%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Ensino e a Investigação: 18,3%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Comércio, Consumo e Serviços: 17,4%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960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rgbClr val="F66014"/>
                </a:solidFill>
              </a:rPr>
              <a:t>Mutualidades</a:t>
            </a:r>
          </a:p>
        </p:txBody>
      </p:sp>
      <p:pic>
        <p:nvPicPr>
          <p:cNvPr id="31747" name="Picture 5" descr="Felizes-os-povos-do-negocio-apertar-as-m%C3%A3os--apoio--coopera%C3%A7%C3%A3o-242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1919288"/>
            <a:ext cx="550386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2"/>
          <p:cNvSpPr txBox="1">
            <a:spLocks noChangeArrowheads="1"/>
          </p:cNvSpPr>
          <p:nvPr/>
        </p:nvSpPr>
        <p:spPr bwMode="gray">
          <a:xfrm>
            <a:off x="744538" y="555625"/>
            <a:ext cx="150495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A CSES</a:t>
            </a:r>
          </a:p>
        </p:txBody>
      </p:sp>
      <p:sp>
        <p:nvSpPr>
          <p:cNvPr id="16387" name="Rectangle 400"/>
          <p:cNvSpPr>
            <a:spLocks noChangeArrowheads="1"/>
          </p:cNvSpPr>
          <p:nvPr/>
        </p:nvSpPr>
        <p:spPr bwMode="auto">
          <a:xfrm>
            <a:off x="666750" y="1073150"/>
            <a:ext cx="32464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0" dirty="0">
                <a:solidFill>
                  <a:srgbClr val="F66014"/>
                </a:solidFill>
              </a:rPr>
              <a:t> </a:t>
            </a:r>
            <a:r>
              <a:rPr lang="pt-PT" sz="2000" dirty="0" smtClean="0">
                <a:solidFill>
                  <a:srgbClr val="F66014"/>
                </a:solidFill>
              </a:rPr>
              <a:t>Concepção</a:t>
            </a:r>
            <a:endParaRPr lang="pt-PT" sz="2000" dirty="0">
              <a:solidFill>
                <a:srgbClr val="F66014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971550" y="1871663"/>
            <a:ext cx="6407150" cy="339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PT" sz="2000">
                <a:solidFill>
                  <a:srgbClr val="002060"/>
                </a:solidFill>
              </a:rPr>
              <a:t>Compilação da conta satélite da economia social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71550" y="3830638"/>
            <a:ext cx="6913563" cy="376237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>
                <a:solidFill>
                  <a:srgbClr val="25356C"/>
                </a:solidFill>
              </a:rPr>
              <a:t>4. Contribuições e Prestações sociais, Outras transferências corr.,…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971550" y="2541588"/>
            <a:ext cx="6913563" cy="369887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>
                <a:solidFill>
                  <a:srgbClr val="25356C"/>
                </a:solidFill>
              </a:rPr>
              <a:t>1. Produção, Consumo Intermédio, VAB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971550" y="2965450"/>
            <a:ext cx="6913563" cy="369888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>
                <a:solidFill>
                  <a:srgbClr val="25356C"/>
                </a:solidFill>
              </a:rPr>
              <a:t>2. Remunerações, Outros impostos e Subsídios à produção, …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971550" y="3398838"/>
            <a:ext cx="6913563" cy="368300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 dirty="0">
                <a:solidFill>
                  <a:srgbClr val="25356C"/>
                </a:solidFill>
              </a:rPr>
              <a:t>3. Impostos sobre a produção e </a:t>
            </a:r>
            <a:r>
              <a:rPr lang="pt-PT" b="0" dirty="0" err="1">
                <a:solidFill>
                  <a:srgbClr val="25356C"/>
                </a:solidFill>
              </a:rPr>
              <a:t>import</a:t>
            </a:r>
            <a:r>
              <a:rPr lang="pt-PT" b="0" dirty="0">
                <a:solidFill>
                  <a:srgbClr val="25356C"/>
                </a:solidFill>
              </a:rPr>
              <a:t>., Rendimentos de </a:t>
            </a:r>
            <a:r>
              <a:rPr lang="pt-PT" b="0" dirty="0" err="1">
                <a:solidFill>
                  <a:srgbClr val="25356C"/>
                </a:solidFill>
              </a:rPr>
              <a:t>Prop</a:t>
            </a:r>
            <a:r>
              <a:rPr lang="pt-PT" b="0" dirty="0">
                <a:solidFill>
                  <a:srgbClr val="25356C"/>
                </a:solidFill>
              </a:rPr>
              <a:t>.,…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971550" y="4254500"/>
            <a:ext cx="6913563" cy="376238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>
                <a:solidFill>
                  <a:srgbClr val="25356C"/>
                </a:solidFill>
              </a:rPr>
              <a:t>5. Rendimento Disponível Ajustado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971550" y="4686300"/>
            <a:ext cx="6913563" cy="376238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>
                <a:solidFill>
                  <a:srgbClr val="25356C"/>
                </a:solidFill>
              </a:rPr>
              <a:t>6. Despesas de Consumo Final, Poupança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971550" y="5118100"/>
            <a:ext cx="6913563" cy="650875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PT" b="0">
                <a:solidFill>
                  <a:srgbClr val="25356C"/>
                </a:solidFill>
              </a:rPr>
              <a:t>7. Formação Bruta de Capital, Transferências de Capital, Capacidade /</a:t>
            </a:r>
          </a:p>
          <a:p>
            <a:pPr marL="342900" indent="-342900"/>
            <a:r>
              <a:rPr lang="pt-PT" b="0">
                <a:solidFill>
                  <a:srgbClr val="25356C"/>
                </a:solidFill>
              </a:rPr>
              <a:t>    Necessidade de financiamento…</a:t>
            </a:r>
          </a:p>
        </p:txBody>
      </p:sp>
      <p:sp>
        <p:nvSpPr>
          <p:cNvPr id="16396" name="Text Box 48"/>
          <p:cNvSpPr txBox="1">
            <a:spLocks noChangeArrowheads="1"/>
          </p:cNvSpPr>
          <p:nvPr/>
        </p:nvSpPr>
        <p:spPr bwMode="auto">
          <a:xfrm>
            <a:off x="871538" y="5768975"/>
            <a:ext cx="2921000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2771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Mutualidades</a:t>
            </a:r>
          </a:p>
        </p:txBody>
      </p:sp>
      <p:pic>
        <p:nvPicPr>
          <p:cNvPr id="3277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050" y="1844675"/>
            <a:ext cx="47656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57238" y="1844675"/>
            <a:ext cx="2881312" cy="3092450"/>
          </a:xfrm>
          <a:prstGeom prst="rect">
            <a:avLst/>
          </a:prstGeom>
          <a:noFill/>
          <a:ln w="9525">
            <a:solidFill>
              <a:srgbClr val="0070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Número: </a:t>
            </a:r>
            <a:r>
              <a:rPr lang="pt-PT" sz="2000" b="0" dirty="0">
                <a:solidFill>
                  <a:srgbClr val="002060"/>
                </a:solidFill>
              </a:rPr>
              <a:t>119 Mutualidades</a:t>
            </a:r>
          </a:p>
          <a:p>
            <a:pPr>
              <a:defRPr/>
            </a:pPr>
            <a:r>
              <a:rPr lang="pt-PT" sz="2000" b="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89,1%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Saúde e Bem-Estar: 5,9%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Atividades Financeiras: 4,2% </a:t>
            </a:r>
          </a:p>
          <a:p>
            <a:pPr>
              <a:spcBef>
                <a:spcPts val="600"/>
              </a:spcBef>
              <a:defRPr/>
            </a:pPr>
            <a:endParaRPr lang="pt-PT" sz="20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3795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33796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Mutualidades</a:t>
            </a:r>
          </a:p>
        </p:txBody>
      </p:sp>
      <p:pic>
        <p:nvPicPr>
          <p:cNvPr id="3379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963" y="1844675"/>
            <a:ext cx="4757737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46125" y="1844675"/>
            <a:ext cx="2779713" cy="3530600"/>
          </a:xfrm>
          <a:prstGeom prst="rect">
            <a:avLst/>
          </a:prstGeom>
          <a:noFill/>
          <a:ln w="9525">
            <a:solidFill>
              <a:srgbClr val="0070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VAB</a:t>
            </a:r>
          </a:p>
          <a:p>
            <a:pPr>
              <a:defRPr/>
            </a:pPr>
            <a:r>
              <a:rPr lang="pt-PT" sz="2000" b="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 Atividades Financeiras: 92,3%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6,3%</a:t>
            </a:r>
          </a:p>
          <a:p>
            <a:pPr>
              <a:spcBef>
                <a:spcPts val="600"/>
              </a:spcBef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Saúde e Bem-Estar: 1,4%</a:t>
            </a:r>
          </a:p>
          <a:p>
            <a:pPr>
              <a:defRPr/>
            </a:pPr>
            <a:r>
              <a:rPr lang="pt-PT" sz="2000" b="0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11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rgbClr val="F66014"/>
                </a:solidFill>
              </a:rPr>
              <a:t>Misericórdias</a:t>
            </a:r>
          </a:p>
        </p:txBody>
      </p:sp>
      <p:pic>
        <p:nvPicPr>
          <p:cNvPr id="34819" name="Picture 4" descr="Teia_da_Cooperac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525" y="2382838"/>
            <a:ext cx="4773613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solucao-misericordias-155-89-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838325"/>
            <a:ext cx="40703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5843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35844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Misericórdias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900113" y="1844675"/>
            <a:ext cx="2738437" cy="345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Número: </a:t>
            </a:r>
            <a:r>
              <a:rPr lang="pt-PT" sz="2000" b="0" dirty="0">
                <a:solidFill>
                  <a:srgbClr val="002060"/>
                </a:solidFill>
              </a:rPr>
              <a:t>381</a:t>
            </a:r>
          </a:p>
          <a:p>
            <a:pPr>
              <a:defRPr/>
            </a:pPr>
            <a:r>
              <a:rPr lang="pt-PT" sz="2000" b="0" dirty="0">
                <a:solidFill>
                  <a:srgbClr val="002060"/>
                </a:solidFill>
              </a:rPr>
              <a:t>   Misericórdias  </a:t>
            </a:r>
          </a:p>
          <a:p>
            <a:pPr>
              <a:defRPr/>
            </a:pPr>
            <a:r>
              <a:rPr lang="pt-PT" sz="2000" b="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94,2%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Saúde e Bem-Estar: 2,6%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Cultos e Congregações: 2,6% </a:t>
            </a:r>
          </a:p>
          <a:p>
            <a:pPr>
              <a:defRPr/>
            </a:pPr>
            <a:r>
              <a:rPr lang="pt-PT" sz="20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584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550" y="1844675"/>
            <a:ext cx="49022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6867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36868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Misericórdias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746125" y="1844675"/>
            <a:ext cx="2647950" cy="3089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VAB</a:t>
            </a:r>
          </a:p>
          <a:p>
            <a:pPr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91,1%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Saúde e Bem-Estar: 7,7%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Cultos e Congregações: 1,2% </a:t>
            </a:r>
          </a:p>
          <a:p>
            <a:pPr>
              <a:defRPr/>
            </a:pPr>
            <a:r>
              <a:rPr lang="pt-PT" sz="1600" dirty="0"/>
              <a:t> </a:t>
            </a:r>
          </a:p>
        </p:txBody>
      </p:sp>
      <p:pic>
        <p:nvPicPr>
          <p:cNvPr id="3687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963" y="1844675"/>
            <a:ext cx="49228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PLP+-+CARTAZ+DE+A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chemeClr val="bg1"/>
                </a:solidFill>
              </a:rPr>
              <a:t>Fundações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8915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38916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Fundações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746125" y="1844675"/>
            <a:ext cx="2820988" cy="3089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Número: </a:t>
            </a:r>
            <a:r>
              <a:rPr lang="pt-PT" sz="2000" b="0" dirty="0">
                <a:solidFill>
                  <a:srgbClr val="002060"/>
                </a:solidFill>
              </a:rPr>
              <a:t>537 Fundações</a:t>
            </a:r>
          </a:p>
          <a:p>
            <a:pPr>
              <a:buFont typeface="Arial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59,2%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Cultura, Desporto e Recreio: 19,4%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Ensino e Investigação: 11,4</a:t>
            </a:r>
            <a:r>
              <a:rPr lang="pt-PT" sz="1600" dirty="0"/>
              <a:t>% </a:t>
            </a:r>
          </a:p>
          <a:p>
            <a:pPr>
              <a:defRPr/>
            </a:pPr>
            <a:r>
              <a:rPr lang="pt-PT" sz="1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89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1844675"/>
            <a:ext cx="48466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39939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39940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182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Fundações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755650" y="1844675"/>
            <a:ext cx="2432050" cy="3786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VAB </a:t>
            </a:r>
          </a:p>
          <a:p>
            <a:pPr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Cultura, Desporto e Recreio: 38,7%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38,0%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Ensino e Investigação: 17,5%</a:t>
            </a:r>
          </a:p>
          <a:p>
            <a:pPr>
              <a:defRPr/>
            </a:pPr>
            <a:endParaRPr lang="pt-PT" sz="2000" b="0" dirty="0">
              <a:solidFill>
                <a:srgbClr val="002060"/>
              </a:solidFill>
            </a:endParaRPr>
          </a:p>
        </p:txBody>
      </p:sp>
      <p:pic>
        <p:nvPicPr>
          <p:cNvPr id="399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1852613"/>
            <a:ext cx="50831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ultura2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70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Associações e outras 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1987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sp>
        <p:nvSpPr>
          <p:cNvPr id="41988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70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Associações e outras OES</a:t>
            </a:r>
          </a:p>
        </p:txBody>
      </p:sp>
      <p:pic>
        <p:nvPicPr>
          <p:cNvPr id="4198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1916113"/>
            <a:ext cx="49926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46125" y="1916113"/>
            <a:ext cx="2581275" cy="2844800"/>
          </a:xfrm>
          <a:prstGeom prst="rect">
            <a:avLst/>
          </a:prstGeom>
          <a:noFill/>
          <a:ln w="9525">
            <a:solidFill>
              <a:srgbClr val="00707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Número:</a:t>
            </a:r>
            <a:r>
              <a:rPr lang="pt-PT" sz="2000" b="0" dirty="0">
                <a:solidFill>
                  <a:srgbClr val="002060"/>
                </a:solidFill>
              </a:rPr>
              <a:t> 52 086 AOES </a:t>
            </a:r>
          </a:p>
          <a:p>
            <a:pPr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Cultura, Desporto e Recreio: 50,7%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Cultos e Congregações: 16,7%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13,1%</a:t>
            </a:r>
          </a:p>
          <a:p>
            <a:pPr>
              <a:spcBef>
                <a:spcPts val="600"/>
              </a:spcBef>
              <a:defRPr/>
            </a:pPr>
            <a:r>
              <a:rPr lang="pt-PT" sz="2000" b="0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2516" y="2013438"/>
            <a:ext cx="3543299" cy="1850905"/>
            <a:chOff x="971600" y="2276873"/>
            <a:chExt cx="6408712" cy="3048514"/>
          </a:xfrm>
        </p:grpSpPr>
        <p:sp>
          <p:nvSpPr>
            <p:cNvPr id="3" name="TextBox 4"/>
            <p:cNvSpPr txBox="1">
              <a:spLocks noChangeArrowheads="1"/>
            </p:cNvSpPr>
            <p:nvPr/>
          </p:nvSpPr>
          <p:spPr bwMode="auto">
            <a:xfrm>
              <a:off x="971600" y="2276873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>
                  <a:solidFill>
                    <a:srgbClr val="25356C"/>
                  </a:solidFill>
                </a:rPr>
                <a:t>1. Conta de Produção</a:t>
              </a:r>
            </a:p>
          </p:txBody>
        </p:sp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971600" y="2708920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>
                  <a:solidFill>
                    <a:srgbClr val="25356C"/>
                  </a:solidFill>
                </a:rPr>
                <a:t>2. Conta de Exploração</a:t>
              </a:r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971600" y="3140968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>
                  <a:solidFill>
                    <a:srgbClr val="25356C"/>
                  </a:solidFill>
                </a:rPr>
                <a:t>3. Conta de Afetação dos Rendimentos Primários</a:t>
              </a:r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971600" y="3573016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>
                  <a:solidFill>
                    <a:srgbClr val="25356C"/>
                  </a:solidFill>
                </a:rPr>
                <a:t>4. Conta de Distribuição Secundária do Rendimento</a:t>
              </a: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971600" y="4005064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 dirty="0">
                  <a:solidFill>
                    <a:srgbClr val="25356C"/>
                  </a:solidFill>
                </a:rPr>
                <a:t>5. Conta de Redistribuição do Rendimento em Espécie</a:t>
              </a:r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971600" y="4437112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>
                  <a:solidFill>
                    <a:srgbClr val="25356C"/>
                  </a:solidFill>
                </a:rPr>
                <a:t>6. Conta de Utilização do Rendimento Disponível</a:t>
              </a: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71600" y="4869159"/>
              <a:ext cx="6408712" cy="456228"/>
            </a:xfrm>
            <a:prstGeom prst="rect">
              <a:avLst/>
            </a:prstGeom>
            <a:noFill/>
            <a:ln w="9525">
              <a:solidFill>
                <a:srgbClr val="385D8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pt-PT" sz="1200" b="0">
                  <a:solidFill>
                    <a:srgbClr val="25356C"/>
                  </a:solidFill>
                </a:rPr>
                <a:t>7. Conta de Capital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6" y="2013438"/>
            <a:ext cx="409281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325815" y="2090028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ight Arrow 11"/>
          <p:cNvSpPr/>
          <p:nvPr/>
        </p:nvSpPr>
        <p:spPr>
          <a:xfrm>
            <a:off x="4325815" y="2398899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ight Arrow 12"/>
          <p:cNvSpPr/>
          <p:nvPr/>
        </p:nvSpPr>
        <p:spPr>
          <a:xfrm>
            <a:off x="4325815" y="2614663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ight Arrow 13"/>
          <p:cNvSpPr/>
          <p:nvPr/>
        </p:nvSpPr>
        <p:spPr>
          <a:xfrm>
            <a:off x="4325815" y="2900325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ight Arrow 14"/>
          <p:cNvSpPr/>
          <p:nvPr/>
        </p:nvSpPr>
        <p:spPr>
          <a:xfrm>
            <a:off x="4325815" y="3139299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ight Arrow 15"/>
          <p:cNvSpPr/>
          <p:nvPr/>
        </p:nvSpPr>
        <p:spPr>
          <a:xfrm>
            <a:off x="4325815" y="3401617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ight Arrow 16"/>
          <p:cNvSpPr/>
          <p:nvPr/>
        </p:nvSpPr>
        <p:spPr>
          <a:xfrm>
            <a:off x="4325814" y="3663934"/>
            <a:ext cx="422031" cy="123818"/>
          </a:xfrm>
          <a:prstGeom prst="rightArrow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087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3011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43012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61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Associações e outras OES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46125" y="1916113"/>
            <a:ext cx="2689225" cy="3170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002060"/>
                </a:solidFill>
              </a:rPr>
              <a:t>VAB</a:t>
            </a:r>
          </a:p>
          <a:p>
            <a:pPr>
              <a:defRPr/>
            </a:pPr>
            <a:endParaRPr lang="pt-P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Ação social: 29,9%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Cultura, desporto e recreio: 14,1%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PT" sz="20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2000" b="0" dirty="0">
                <a:solidFill>
                  <a:srgbClr val="002060"/>
                </a:solidFill>
              </a:rPr>
              <a:t>Cultos e congregações: 13,9%</a:t>
            </a:r>
          </a:p>
        </p:txBody>
      </p:sp>
      <p:pic>
        <p:nvPicPr>
          <p:cNvPr id="4301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38" y="1916113"/>
            <a:ext cx="50053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lana_0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0"/>
            <a:ext cx="63309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down_sindrom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37814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61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chemeClr val="bg1"/>
                </a:solidFill>
              </a:rPr>
              <a:t>IPSS</a:t>
            </a:r>
          </a:p>
        </p:txBody>
      </p:sp>
      <p:pic>
        <p:nvPicPr>
          <p:cNvPr id="44037" name="Picture 4" descr="sindrom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9738"/>
            <a:ext cx="4362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agesCAOSFN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75" y="4313238"/>
            <a:ext cx="29067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 descr="imagesCAI691N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030538"/>
            <a:ext cx="43434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5059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45060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61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IPSS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/>
        </p:nvGraphicFramePr>
        <p:xfrm>
          <a:off x="742950" y="1622425"/>
          <a:ext cx="7829464" cy="3922949"/>
        </p:xfrm>
        <a:graphic>
          <a:graphicData uri="http://schemas.openxmlformats.org/drawingml/2006/table">
            <a:tbl>
              <a:tblPr/>
              <a:tblGrid>
                <a:gridCol w="1453378"/>
                <a:gridCol w="1128583"/>
                <a:gridCol w="1227438"/>
                <a:gridCol w="1037968"/>
                <a:gridCol w="1070919"/>
                <a:gridCol w="1136821"/>
                <a:gridCol w="774357"/>
              </a:tblGrid>
              <a:tr h="124554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CAOES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 grid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547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Cooperativas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Mutualidades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Misericórdias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Fundações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Associações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outras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OES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Total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Habita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. 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Ambiente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Ativid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Financeiras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Ensino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Investigação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Saúde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Bem-Estar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Ação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Social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2.551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3.232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Cultura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Desporto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Recreio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Cultos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Congregações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968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978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Org.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Profissionais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Sindicais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Políticas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Não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Especificadas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Total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342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4.235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5.022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6083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46084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261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IPSS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897063"/>
            <a:ext cx="764381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7107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47108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461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 Economia Social na Economia Nacional</a:t>
            </a:r>
          </a:p>
        </p:txBody>
      </p:sp>
      <p:pic>
        <p:nvPicPr>
          <p:cNvPr id="471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844675"/>
            <a:ext cx="77184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8131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48132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461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 Economia Social na Economia Nacional</a:t>
            </a:r>
          </a:p>
        </p:txBody>
      </p:sp>
      <p:pic>
        <p:nvPicPr>
          <p:cNvPr id="48133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836738"/>
            <a:ext cx="651192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49155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49156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461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 Economia Social na Economia Nacional</a:t>
            </a:r>
          </a:p>
        </p:txBody>
      </p:sp>
      <p:pic>
        <p:nvPicPr>
          <p:cNvPr id="4915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849438"/>
            <a:ext cx="64039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50179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50180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461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A Economia Social na Economia Nacional</a:t>
            </a:r>
          </a:p>
        </p:txBody>
      </p:sp>
      <p:pic>
        <p:nvPicPr>
          <p:cNvPr id="50181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525" y="1844675"/>
            <a:ext cx="44291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20"/>
          <p:cNvSpPr txBox="1">
            <a:spLocks noChangeArrowheads="1"/>
          </p:cNvSpPr>
          <p:nvPr/>
        </p:nvSpPr>
        <p:spPr bwMode="auto">
          <a:xfrm>
            <a:off x="758825" y="1844675"/>
            <a:ext cx="2322513" cy="2492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PT" sz="2000" b="0">
                <a:solidFill>
                  <a:srgbClr val="002060"/>
                </a:solidFill>
              </a:rPr>
              <a:t> Remuneração Média na Economia Social:</a:t>
            </a:r>
          </a:p>
          <a:p>
            <a:pPr>
              <a:buFont typeface="Arial" charset="0"/>
              <a:buChar char="•"/>
            </a:pPr>
            <a:endParaRPr lang="pt-PT" sz="2000" b="0">
              <a:solidFill>
                <a:srgbClr val="002060"/>
              </a:solidFill>
            </a:endParaRPr>
          </a:p>
          <a:p>
            <a:r>
              <a:rPr lang="pt-PT" sz="2000" b="0">
                <a:solidFill>
                  <a:srgbClr val="002060"/>
                </a:solidFill>
              </a:rPr>
              <a:t>83,1% da Remuneração média nacional</a:t>
            </a:r>
          </a:p>
          <a:p>
            <a:endParaRPr lang="pt-PT" sz="1600">
              <a:solidFill>
                <a:srgbClr val="F52E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51203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>
              <a:solidFill>
                <a:srgbClr val="F66014"/>
              </a:solidFill>
            </a:endParaRPr>
          </a:p>
        </p:txBody>
      </p:sp>
      <p:sp>
        <p:nvSpPr>
          <p:cNvPr id="51204" name="CaixaDeTexto 3"/>
          <p:cNvSpPr txBox="1">
            <a:spLocks noChangeArrowheads="1"/>
          </p:cNvSpPr>
          <p:nvPr/>
        </p:nvSpPr>
        <p:spPr bwMode="auto">
          <a:xfrm>
            <a:off x="676275" y="1128713"/>
            <a:ext cx="461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66014"/>
                </a:solidFill>
              </a:rPr>
              <a:t>Comparações internacionais</a:t>
            </a:r>
          </a:p>
        </p:txBody>
      </p:sp>
      <p:pic>
        <p:nvPicPr>
          <p:cNvPr id="5120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088" y="1700213"/>
            <a:ext cx="50133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19"/>
          <p:cNvSpPr txBox="1">
            <a:spLocks noChangeArrowheads="1"/>
          </p:cNvSpPr>
          <p:nvPr/>
        </p:nvSpPr>
        <p:spPr bwMode="auto">
          <a:xfrm>
            <a:off x="717550" y="1700213"/>
            <a:ext cx="2881313" cy="2246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0">
                <a:solidFill>
                  <a:srgbClr val="002060"/>
                </a:solidFill>
              </a:rPr>
              <a:t>VAB da Economia Social / VAB Economia Nacional: </a:t>
            </a:r>
          </a:p>
          <a:p>
            <a:endParaRPr lang="pt-PT" sz="2000" b="0">
              <a:solidFill>
                <a:srgbClr val="002060"/>
              </a:solidFill>
            </a:endParaRPr>
          </a:p>
          <a:p>
            <a:r>
              <a:rPr lang="pt-PT" sz="2000" b="0">
                <a:solidFill>
                  <a:srgbClr val="002060"/>
                </a:solidFill>
              </a:rPr>
              <a:t>PT: 2,8% (dados de 2010)</a:t>
            </a:r>
          </a:p>
          <a:p>
            <a:r>
              <a:rPr lang="pt-PT" sz="2000" b="0">
                <a:solidFill>
                  <a:srgbClr val="002060"/>
                </a:solidFill>
              </a:rPr>
              <a:t>ES: 2,7% (dados de 2008)</a:t>
            </a:r>
          </a:p>
          <a:p>
            <a:r>
              <a:rPr lang="pt-PT" sz="2000" b="0">
                <a:solidFill>
                  <a:srgbClr val="002060"/>
                </a:solidFill>
              </a:rPr>
              <a:t>BE: 1,5% (dados de 2007) </a:t>
            </a:r>
          </a:p>
          <a:p>
            <a:endParaRPr lang="pt-PT" sz="2000" b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88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80645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pt-PT"/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 flipV="1">
            <a:off x="0" y="5297488"/>
            <a:ext cx="9144000" cy="793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469188" y="-522288"/>
            <a:ext cx="1538287" cy="1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9600" b="0">
                <a:solidFill>
                  <a:srgbClr val="F66014"/>
                </a:solidFill>
                <a:latin typeface="Times New Roman" pitchFamily="18" charset="0"/>
              </a:rPr>
              <a:t>.</a:t>
            </a:r>
            <a:endParaRPr lang="pt-PT" sz="9600" b="0">
              <a:solidFill>
                <a:srgbClr val="F66014"/>
              </a:solidFill>
              <a:latin typeface="Times New Roman" pitchFamily="18" charset="0"/>
            </a:endParaRPr>
          </a:p>
        </p:txBody>
      </p:sp>
      <p:sp>
        <p:nvSpPr>
          <p:cNvPr id="48133" name="TitleBottomPlaceholder"/>
          <p:cNvSpPr>
            <a:spLocks noChangeArrowheads="1"/>
          </p:cNvSpPr>
          <p:nvPr/>
        </p:nvSpPr>
        <p:spPr bwMode="gray">
          <a:xfrm flipH="1">
            <a:off x="0" y="5254625"/>
            <a:ext cx="796925" cy="42863"/>
          </a:xfrm>
          <a:prstGeom prst="rect">
            <a:avLst/>
          </a:prstGeom>
          <a:solidFill>
            <a:srgbClr val="F6601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GB"/>
          </a:p>
        </p:txBody>
      </p:sp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3490913" y="3043238"/>
            <a:ext cx="2233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pt-PT" sz="2400">
                <a:solidFill>
                  <a:schemeClr val="bg1"/>
                </a:solidFill>
                <a:latin typeface="Lucida Handwriting" pitchFamily="66" charset="0"/>
              </a:rPr>
              <a:t>Obrigada/o</a:t>
            </a:r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7288213" y="5754688"/>
            <a:ext cx="1490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1" hangingPunct="1"/>
            <a:r>
              <a:rPr lang="pt-PT">
                <a:solidFill>
                  <a:schemeClr val="bg1"/>
                </a:solidFill>
              </a:rPr>
              <a:t>Lurdes Barata</a:t>
            </a:r>
          </a:p>
          <a:p>
            <a:pPr defTabSz="914400" eaLnBrk="1" hangingPunct="1"/>
            <a:r>
              <a:rPr lang="pt-PT">
                <a:solidFill>
                  <a:schemeClr val="bg1"/>
                </a:solidFill>
              </a:rPr>
              <a:t>Jorge de Sá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2"/>
          <p:cNvSpPr txBox="1">
            <a:spLocks noChangeArrowheads="1"/>
          </p:cNvSpPr>
          <p:nvPr/>
        </p:nvSpPr>
        <p:spPr bwMode="gray">
          <a:xfrm>
            <a:off x="744538" y="555625"/>
            <a:ext cx="150495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A CSES</a:t>
            </a:r>
          </a:p>
        </p:txBody>
      </p:sp>
      <p:sp>
        <p:nvSpPr>
          <p:cNvPr id="17411" name="Rectangle 400"/>
          <p:cNvSpPr>
            <a:spLocks noChangeArrowheads="1"/>
          </p:cNvSpPr>
          <p:nvPr/>
        </p:nvSpPr>
        <p:spPr bwMode="auto">
          <a:xfrm>
            <a:off x="666750" y="1073150"/>
            <a:ext cx="32464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0" dirty="0">
                <a:solidFill>
                  <a:srgbClr val="F66014"/>
                </a:solidFill>
              </a:rPr>
              <a:t> </a:t>
            </a:r>
            <a:r>
              <a:rPr lang="pt-PT" sz="2000" dirty="0" smtClean="0">
                <a:solidFill>
                  <a:srgbClr val="F66014"/>
                </a:solidFill>
              </a:rPr>
              <a:t>Concepção</a:t>
            </a:r>
            <a:endParaRPr lang="pt-PT" sz="2000" dirty="0">
              <a:solidFill>
                <a:srgbClr val="F66014"/>
              </a:solidFill>
            </a:endParaRPr>
          </a:p>
        </p:txBody>
      </p:sp>
      <p:sp>
        <p:nvSpPr>
          <p:cNvPr id="12" name="Rectangle 400"/>
          <p:cNvSpPr>
            <a:spLocks noChangeArrowheads="1"/>
          </p:cNvSpPr>
          <p:nvPr/>
        </p:nvSpPr>
        <p:spPr bwMode="auto">
          <a:xfrm>
            <a:off x="666750" y="1608138"/>
            <a:ext cx="2249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2600">
                <a:solidFill>
                  <a:srgbClr val="002060"/>
                </a:solidFill>
              </a:rPr>
              <a:t> </a:t>
            </a:r>
            <a:r>
              <a:rPr lang="pt-PT" sz="2000">
                <a:solidFill>
                  <a:srgbClr val="002060"/>
                </a:solidFill>
              </a:rPr>
              <a:t>Multidimensional</a:t>
            </a:r>
          </a:p>
          <a:p>
            <a:r>
              <a:rPr lang="pt-PT" sz="2000">
                <a:solidFill>
                  <a:srgbClr val="002060"/>
                </a:solidFill>
              </a:rPr>
              <a:t> Modular</a:t>
            </a:r>
          </a:p>
        </p:txBody>
      </p:sp>
      <p:cxnSp>
        <p:nvCxnSpPr>
          <p:cNvPr id="14" name="Straight Arrow Connector 12"/>
          <p:cNvCxnSpPr/>
          <p:nvPr/>
        </p:nvCxnSpPr>
        <p:spPr>
          <a:xfrm>
            <a:off x="1905000" y="3600450"/>
            <a:ext cx="755650" cy="249238"/>
          </a:xfrm>
          <a:prstGeom prst="straightConnector1">
            <a:avLst/>
          </a:prstGeom>
          <a:ln w="19050">
            <a:solidFill>
              <a:srgbClr val="1A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6"/>
          <p:cNvCxnSpPr/>
          <p:nvPr/>
        </p:nvCxnSpPr>
        <p:spPr>
          <a:xfrm flipH="1">
            <a:off x="5462588" y="2359025"/>
            <a:ext cx="733425" cy="271463"/>
          </a:xfrm>
          <a:prstGeom prst="straightConnector1">
            <a:avLst/>
          </a:prstGeom>
          <a:ln w="19050">
            <a:solidFill>
              <a:srgbClr val="1A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7"/>
          <p:cNvCxnSpPr>
            <a:stCxn id="17423" idx="1"/>
          </p:cNvCxnSpPr>
          <p:nvPr/>
        </p:nvCxnSpPr>
        <p:spPr>
          <a:xfrm flipH="1" flipV="1">
            <a:off x="5292725" y="5132388"/>
            <a:ext cx="904875" cy="465137"/>
          </a:xfrm>
          <a:prstGeom prst="straightConnector1">
            <a:avLst/>
          </a:prstGeom>
          <a:ln w="19050">
            <a:solidFill>
              <a:srgbClr val="1A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3"/>
          <p:cNvSpPr/>
          <p:nvPr/>
        </p:nvSpPr>
        <p:spPr>
          <a:xfrm rot="8284239">
            <a:off x="2763838" y="2327275"/>
            <a:ext cx="3062287" cy="2962275"/>
          </a:xfrm>
          <a:prstGeom prst="cube">
            <a:avLst>
              <a:gd name="adj" fmla="val 34277"/>
            </a:avLst>
          </a:prstGeom>
          <a:solidFill>
            <a:srgbClr val="C3D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028950" y="2833688"/>
            <a:ext cx="1584325" cy="815975"/>
            <a:chOff x="3255240" y="3057745"/>
            <a:chExt cx="1584176" cy="815645"/>
          </a:xfrm>
        </p:grpSpPr>
        <p:sp>
          <p:nvSpPr>
            <p:cNvPr id="20" name="Cube 9"/>
            <p:cNvSpPr/>
            <p:nvPr/>
          </p:nvSpPr>
          <p:spPr>
            <a:xfrm rot="18980531">
              <a:off x="3371117" y="3057745"/>
              <a:ext cx="917489" cy="8156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7435" name="TextBox 10"/>
            <p:cNvSpPr txBox="1">
              <a:spLocks noChangeArrowheads="1"/>
            </p:cNvSpPr>
            <p:nvPr/>
          </p:nvSpPr>
          <p:spPr bwMode="auto">
            <a:xfrm>
              <a:off x="3255240" y="3374641"/>
              <a:ext cx="15841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chemeClr val="bg1"/>
                  </a:solidFill>
                </a:rPr>
                <a:t>Cooperativas</a:t>
              </a:r>
              <a:r>
                <a:rPr lang="pt-PT" sz="160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4479925" y="2846388"/>
            <a:ext cx="1584325" cy="820737"/>
            <a:chOff x="4669964" y="3122915"/>
            <a:chExt cx="1584176" cy="819413"/>
          </a:xfrm>
        </p:grpSpPr>
        <p:sp>
          <p:nvSpPr>
            <p:cNvPr id="23" name="Cube 12"/>
            <p:cNvSpPr/>
            <p:nvPr/>
          </p:nvSpPr>
          <p:spPr>
            <a:xfrm rot="19074440">
              <a:off x="4828699" y="3122915"/>
              <a:ext cx="898440" cy="8194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2000"/>
            </a:p>
          </p:txBody>
        </p:sp>
        <p:sp>
          <p:nvSpPr>
            <p:cNvPr id="17433" name="TextBox 13"/>
            <p:cNvSpPr txBox="1">
              <a:spLocks noChangeArrowheads="1"/>
            </p:cNvSpPr>
            <p:nvPr/>
          </p:nvSpPr>
          <p:spPr bwMode="auto">
            <a:xfrm>
              <a:off x="4669964" y="3426748"/>
              <a:ext cx="15841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chemeClr val="bg1"/>
                  </a:solidFill>
                </a:rPr>
                <a:t>Mutualidades</a:t>
              </a:r>
              <a:r>
                <a:rPr lang="pt-PT" sz="160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3070225" y="4113213"/>
            <a:ext cx="1584325" cy="863600"/>
            <a:chOff x="3242418" y="4154967"/>
            <a:chExt cx="1584176" cy="864096"/>
          </a:xfrm>
        </p:grpSpPr>
        <p:sp>
          <p:nvSpPr>
            <p:cNvPr id="28" name="Cube 15"/>
            <p:cNvSpPr/>
            <p:nvPr/>
          </p:nvSpPr>
          <p:spPr>
            <a:xfrm rot="19063220">
              <a:off x="3451948" y="4154967"/>
              <a:ext cx="792088" cy="864096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7431" name="TextBox 16"/>
            <p:cNvSpPr txBox="1">
              <a:spLocks noChangeArrowheads="1"/>
            </p:cNvSpPr>
            <p:nvPr/>
          </p:nvSpPr>
          <p:spPr bwMode="auto">
            <a:xfrm>
              <a:off x="3242418" y="4533009"/>
              <a:ext cx="1584176" cy="307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C00000"/>
                  </a:solidFill>
                </a:rPr>
                <a:t>Misericórdias</a:t>
              </a:r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4384675" y="4068763"/>
            <a:ext cx="1584325" cy="863600"/>
            <a:chOff x="4437160" y="4296978"/>
            <a:chExt cx="1584176" cy="864096"/>
          </a:xfrm>
        </p:grpSpPr>
        <p:sp>
          <p:nvSpPr>
            <p:cNvPr id="31" name="Cube 18"/>
            <p:cNvSpPr/>
            <p:nvPr/>
          </p:nvSpPr>
          <p:spPr>
            <a:xfrm rot="19263183">
              <a:off x="4530814" y="4296978"/>
              <a:ext cx="792088" cy="864096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600"/>
            </a:p>
          </p:txBody>
        </p:sp>
        <p:sp>
          <p:nvSpPr>
            <p:cNvPr id="17429" name="TextBox 19"/>
            <p:cNvSpPr txBox="1">
              <a:spLocks noChangeArrowheads="1"/>
            </p:cNvSpPr>
            <p:nvPr/>
          </p:nvSpPr>
          <p:spPr bwMode="auto">
            <a:xfrm>
              <a:off x="4437160" y="4744763"/>
              <a:ext cx="1584176" cy="307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solidFill>
                    <a:srgbClr val="C00000"/>
                  </a:solidFill>
                </a:rPr>
                <a:t>Fundações</a:t>
              </a:r>
            </a:p>
          </p:txBody>
        </p:sp>
      </p:grpSp>
      <p:grpSp>
        <p:nvGrpSpPr>
          <p:cNvPr id="33" name="Group 41"/>
          <p:cNvGrpSpPr>
            <a:grpSpLocks/>
          </p:cNvGrpSpPr>
          <p:nvPr/>
        </p:nvGrpSpPr>
        <p:grpSpPr bwMode="auto">
          <a:xfrm>
            <a:off x="3616325" y="1966913"/>
            <a:ext cx="1584325" cy="863600"/>
            <a:chOff x="3933103" y="2199603"/>
            <a:chExt cx="1584176" cy="864096"/>
          </a:xfrm>
        </p:grpSpPr>
        <p:sp>
          <p:nvSpPr>
            <p:cNvPr id="34" name="Cube 21"/>
            <p:cNvSpPr/>
            <p:nvPr/>
          </p:nvSpPr>
          <p:spPr>
            <a:xfrm rot="19139049">
              <a:off x="4323591" y="2199603"/>
              <a:ext cx="792088" cy="864096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2000"/>
            </a:p>
          </p:txBody>
        </p:sp>
        <p:sp>
          <p:nvSpPr>
            <p:cNvPr id="17427" name="TextBox 22"/>
            <p:cNvSpPr txBox="1">
              <a:spLocks noChangeArrowheads="1"/>
            </p:cNvSpPr>
            <p:nvPr/>
          </p:nvSpPr>
          <p:spPr bwMode="auto">
            <a:xfrm>
              <a:off x="3933103" y="2479365"/>
              <a:ext cx="1584176" cy="52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1400">
                  <a:solidFill>
                    <a:srgbClr val="C00000"/>
                  </a:solidFill>
                </a:rPr>
                <a:t>Associações e OOES</a:t>
              </a:r>
            </a:p>
          </p:txBody>
        </p:sp>
      </p:grpSp>
      <p:sp>
        <p:nvSpPr>
          <p:cNvPr id="17422" name="TextBox 24"/>
          <p:cNvSpPr txBox="1">
            <a:spLocks noChangeArrowheads="1"/>
          </p:cNvSpPr>
          <p:nvPr/>
        </p:nvSpPr>
        <p:spPr bwMode="auto">
          <a:xfrm>
            <a:off x="611188" y="3284538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0">
                <a:solidFill>
                  <a:srgbClr val="002060"/>
                </a:solidFill>
              </a:rPr>
              <a:t>Setores Institucionais</a:t>
            </a:r>
          </a:p>
        </p:txBody>
      </p:sp>
      <p:sp>
        <p:nvSpPr>
          <p:cNvPr id="17423" name="TextBox 25"/>
          <p:cNvSpPr txBox="1">
            <a:spLocks noChangeArrowheads="1"/>
          </p:cNvSpPr>
          <p:nvPr/>
        </p:nvSpPr>
        <p:spPr bwMode="auto">
          <a:xfrm>
            <a:off x="6197600" y="5243513"/>
            <a:ext cx="215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0">
                <a:solidFill>
                  <a:srgbClr val="002060"/>
                </a:solidFill>
              </a:rPr>
              <a:t>“Famílias” da Economia Social</a:t>
            </a:r>
          </a:p>
        </p:txBody>
      </p:sp>
      <p:sp>
        <p:nvSpPr>
          <p:cNvPr id="17424" name="TextBox 26"/>
          <p:cNvSpPr txBox="1">
            <a:spLocks noChangeArrowheads="1"/>
          </p:cNvSpPr>
          <p:nvPr/>
        </p:nvSpPr>
        <p:spPr bwMode="auto">
          <a:xfrm>
            <a:off x="5405438" y="1636713"/>
            <a:ext cx="30956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 sz="2000" b="0">
                <a:solidFill>
                  <a:srgbClr val="002060"/>
                </a:solidFill>
              </a:rPr>
              <a:t>Ramos de Atividade / </a:t>
            </a:r>
          </a:p>
          <a:p>
            <a:pPr algn="r"/>
            <a:r>
              <a:rPr lang="pt-PT" sz="2000" b="0">
                <a:solidFill>
                  <a:srgbClr val="002060"/>
                </a:solidFill>
              </a:rPr>
              <a:t>“Classificação Organizações da Economia Social”</a:t>
            </a:r>
          </a:p>
        </p:txBody>
      </p:sp>
      <p:sp>
        <p:nvSpPr>
          <p:cNvPr id="17425" name="Text Box 48"/>
          <p:cNvSpPr txBox="1">
            <a:spLocks noChangeArrowheads="1"/>
          </p:cNvSpPr>
          <p:nvPr/>
        </p:nvSpPr>
        <p:spPr bwMode="auto">
          <a:xfrm>
            <a:off x="457200" y="5446713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741195"/>
              </p:ext>
            </p:extLst>
          </p:nvPr>
        </p:nvGraphicFramePr>
        <p:xfrm>
          <a:off x="1925515" y="1371601"/>
          <a:ext cx="4634035" cy="3825080"/>
        </p:xfrm>
        <a:graphic>
          <a:graphicData uri="http://schemas.openxmlformats.org/drawingml/2006/table">
            <a:tbl>
              <a:tblPr/>
              <a:tblGrid>
                <a:gridCol w="655655"/>
                <a:gridCol w="3978380"/>
              </a:tblGrid>
              <a:tr h="2732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800" b="1" i="0" u="none" strike="noStrike">
                          <a:solidFill>
                            <a:srgbClr val="7AA5A9"/>
                          </a:solidFill>
                          <a:effectLst/>
                          <a:latin typeface="Arial"/>
                        </a:rPr>
                        <a:t>Classificação das Atividades das Organizações da Economia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732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>
                          <a:effectLst/>
                          <a:latin typeface="Arial"/>
                        </a:rPr>
                        <a:t>Designação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CB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Agricultura, Silvicultura e Pescas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Atividades de Transformação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Comércio, Consumo e Serviços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Desenvolvimento, Habitação e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Atividades Financeiras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Ensino e Investigação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Saúde e Bem-Estar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Ação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Cultura, Desporto e Recreio/Lazer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Cultos e Congregações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Organizações Profissionais, Sindicais e Políticas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2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effectLst/>
                          <a:latin typeface="Arial"/>
                        </a:rPr>
                        <a:t>Não Especificadas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9BBC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641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2"/>
          <p:cNvSpPr txBox="1">
            <a:spLocks noChangeArrowheads="1"/>
          </p:cNvSpPr>
          <p:nvPr/>
        </p:nvSpPr>
        <p:spPr bwMode="gray">
          <a:xfrm>
            <a:off x="744538" y="555625"/>
            <a:ext cx="150495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A CSES</a:t>
            </a:r>
          </a:p>
        </p:txBody>
      </p:sp>
      <p:sp>
        <p:nvSpPr>
          <p:cNvPr id="18435" name="Rectangle 400"/>
          <p:cNvSpPr>
            <a:spLocks noChangeArrowheads="1"/>
          </p:cNvSpPr>
          <p:nvPr/>
        </p:nvSpPr>
        <p:spPr bwMode="auto">
          <a:xfrm>
            <a:off x="666750" y="1073150"/>
            <a:ext cx="32464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0">
                <a:solidFill>
                  <a:srgbClr val="CC301F"/>
                </a:solidFill>
              </a:rPr>
              <a:t> </a:t>
            </a:r>
            <a:r>
              <a:rPr lang="pt-PT" sz="2000">
                <a:solidFill>
                  <a:srgbClr val="F66014"/>
                </a:solidFill>
              </a:rPr>
              <a:t>Conceção</a:t>
            </a:r>
          </a:p>
        </p:txBody>
      </p:sp>
      <p:sp>
        <p:nvSpPr>
          <p:cNvPr id="12" name="Rectangle 400"/>
          <p:cNvSpPr>
            <a:spLocks noChangeArrowheads="1"/>
          </p:cNvSpPr>
          <p:nvPr/>
        </p:nvSpPr>
        <p:spPr bwMode="auto">
          <a:xfrm>
            <a:off x="666750" y="1608138"/>
            <a:ext cx="2249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2600">
                <a:solidFill>
                  <a:srgbClr val="002060"/>
                </a:solidFill>
              </a:rPr>
              <a:t> </a:t>
            </a:r>
            <a:r>
              <a:rPr lang="pt-PT" sz="2000">
                <a:solidFill>
                  <a:srgbClr val="002060"/>
                </a:solidFill>
              </a:rPr>
              <a:t>Multidimensional</a:t>
            </a:r>
          </a:p>
          <a:p>
            <a:r>
              <a:rPr lang="pt-PT" sz="2000">
                <a:solidFill>
                  <a:srgbClr val="002060"/>
                </a:solidFill>
              </a:rPr>
              <a:t> Modular</a:t>
            </a:r>
          </a:p>
        </p:txBody>
      </p:sp>
      <p:cxnSp>
        <p:nvCxnSpPr>
          <p:cNvPr id="14" name="Straight Arrow Connector 12"/>
          <p:cNvCxnSpPr/>
          <p:nvPr/>
        </p:nvCxnSpPr>
        <p:spPr>
          <a:xfrm>
            <a:off x="2127250" y="3559175"/>
            <a:ext cx="876300" cy="79375"/>
          </a:xfrm>
          <a:prstGeom prst="straightConnector1">
            <a:avLst/>
          </a:prstGeom>
          <a:ln w="19050">
            <a:solidFill>
              <a:srgbClr val="1A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6"/>
          <p:cNvCxnSpPr/>
          <p:nvPr/>
        </p:nvCxnSpPr>
        <p:spPr>
          <a:xfrm flipH="1">
            <a:off x="5724525" y="1984375"/>
            <a:ext cx="628650" cy="139700"/>
          </a:xfrm>
          <a:prstGeom prst="straightConnector1">
            <a:avLst/>
          </a:prstGeom>
          <a:ln w="19050">
            <a:solidFill>
              <a:srgbClr val="1A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7"/>
          <p:cNvCxnSpPr>
            <a:stCxn id="18441" idx="1"/>
          </p:cNvCxnSpPr>
          <p:nvPr/>
        </p:nvCxnSpPr>
        <p:spPr>
          <a:xfrm flipH="1" flipV="1">
            <a:off x="5500688" y="5000625"/>
            <a:ext cx="696912" cy="596900"/>
          </a:xfrm>
          <a:prstGeom prst="straightConnector1">
            <a:avLst/>
          </a:prstGeom>
          <a:ln w="19050">
            <a:solidFill>
              <a:srgbClr val="1A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24"/>
          <p:cNvSpPr txBox="1">
            <a:spLocks noChangeArrowheads="1"/>
          </p:cNvSpPr>
          <p:nvPr/>
        </p:nvSpPr>
        <p:spPr bwMode="auto">
          <a:xfrm>
            <a:off x="611188" y="3284538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0">
                <a:solidFill>
                  <a:srgbClr val="002060"/>
                </a:solidFill>
              </a:rPr>
              <a:t>Setores Institucionais</a:t>
            </a:r>
          </a:p>
        </p:txBody>
      </p:sp>
      <p:sp>
        <p:nvSpPr>
          <p:cNvPr id="18441" name="TextBox 25"/>
          <p:cNvSpPr txBox="1">
            <a:spLocks noChangeArrowheads="1"/>
          </p:cNvSpPr>
          <p:nvPr/>
        </p:nvSpPr>
        <p:spPr bwMode="auto">
          <a:xfrm>
            <a:off x="6197600" y="5243513"/>
            <a:ext cx="215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0">
                <a:solidFill>
                  <a:srgbClr val="002060"/>
                </a:solidFill>
              </a:rPr>
              <a:t>“Famílias” da Economia Social</a:t>
            </a:r>
          </a:p>
        </p:txBody>
      </p:sp>
      <p:sp>
        <p:nvSpPr>
          <p:cNvPr id="18442" name="TextBox 26"/>
          <p:cNvSpPr txBox="1">
            <a:spLocks noChangeArrowheads="1"/>
          </p:cNvSpPr>
          <p:nvPr/>
        </p:nvSpPr>
        <p:spPr bwMode="auto">
          <a:xfrm>
            <a:off x="5824538" y="1231900"/>
            <a:ext cx="30956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 sz="2000" b="0">
                <a:solidFill>
                  <a:srgbClr val="002060"/>
                </a:solidFill>
              </a:rPr>
              <a:t>Ramos de Atividade / </a:t>
            </a:r>
          </a:p>
          <a:p>
            <a:pPr algn="r"/>
            <a:r>
              <a:rPr lang="pt-PT" sz="2000" b="0">
                <a:solidFill>
                  <a:srgbClr val="002060"/>
                </a:solidFill>
              </a:rPr>
              <a:t>“Classificação Organizações da Economia Social”</a:t>
            </a:r>
          </a:p>
        </p:txBody>
      </p:sp>
      <p:sp>
        <p:nvSpPr>
          <p:cNvPr id="39" name="Cube 3"/>
          <p:cNvSpPr/>
          <p:nvPr/>
        </p:nvSpPr>
        <p:spPr>
          <a:xfrm rot="8284239">
            <a:off x="3111500" y="1939925"/>
            <a:ext cx="3062288" cy="2962275"/>
          </a:xfrm>
          <a:prstGeom prst="cube">
            <a:avLst>
              <a:gd name="adj" fmla="val 34277"/>
            </a:avLst>
          </a:prstGeom>
          <a:solidFill>
            <a:srgbClr val="C3D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0" name="Cube 8"/>
          <p:cNvSpPr/>
          <p:nvPr/>
        </p:nvSpPr>
        <p:spPr>
          <a:xfrm rot="19260782">
            <a:off x="3894138" y="2790825"/>
            <a:ext cx="1457325" cy="1504950"/>
          </a:xfrm>
          <a:prstGeom prst="cube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rgbClr val="C41825"/>
              </a:solidFill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4175125" y="357981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solidFill>
                  <a:schemeClr val="bg1"/>
                </a:solidFill>
              </a:rPr>
              <a:t>IPSS</a:t>
            </a:r>
          </a:p>
        </p:txBody>
      </p:sp>
      <p:sp>
        <p:nvSpPr>
          <p:cNvPr id="18446" name="Text Box 48"/>
          <p:cNvSpPr txBox="1">
            <a:spLocks noChangeArrowheads="1"/>
          </p:cNvSpPr>
          <p:nvPr/>
        </p:nvSpPr>
        <p:spPr bwMode="auto">
          <a:xfrm>
            <a:off x="457200" y="5446713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graphicFrame>
        <p:nvGraphicFramePr>
          <p:cNvPr id="7" name="Group 3"/>
          <p:cNvGraphicFramePr>
            <a:graphicFrameLocks/>
          </p:cNvGraphicFramePr>
          <p:nvPr/>
        </p:nvGraphicFramePr>
        <p:xfrm>
          <a:off x="746125" y="1600200"/>
          <a:ext cx="7940675" cy="3776662"/>
        </p:xfrm>
        <a:graphic>
          <a:graphicData uri="http://schemas.openxmlformats.org/drawingml/2006/table">
            <a:tbl>
              <a:tblPr/>
              <a:tblGrid>
                <a:gridCol w="3881495"/>
                <a:gridCol w="1510322"/>
                <a:gridCol w="2548858"/>
              </a:tblGrid>
              <a:tr h="51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Designação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Nº Entidades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5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Cooperativas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260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4,1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Mutualidades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119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0,2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Misericórdias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381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0,7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Fundações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537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1,0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69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Associações e Outros Agentes da Economia Social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52 086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94,0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ORGANIZAÇÕES ECONOMIA SOCIAL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55 383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100,0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442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IPSS – Instituições Particulares de Solidariedade Social                5 022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9,1%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3" name="Text Box 48"/>
          <p:cNvSpPr txBox="1">
            <a:spLocks noChangeArrowheads="1"/>
          </p:cNvSpPr>
          <p:nvPr/>
        </p:nvSpPr>
        <p:spPr bwMode="auto">
          <a:xfrm>
            <a:off x="746125" y="5446713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20483" name="Text Box 48"/>
          <p:cNvSpPr txBox="1">
            <a:spLocks noChangeArrowheads="1"/>
          </p:cNvSpPr>
          <p:nvPr/>
        </p:nvSpPr>
        <p:spPr bwMode="auto">
          <a:xfrm>
            <a:off x="646113" y="564038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>
              <a:solidFill>
                <a:srgbClr val="F66014"/>
              </a:solidFill>
            </a:endParaRPr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graphicFrame>
        <p:nvGraphicFramePr>
          <p:cNvPr id="5" name="Group 365"/>
          <p:cNvGraphicFramePr>
            <a:graphicFrameLocks/>
          </p:cNvGraphicFramePr>
          <p:nvPr/>
        </p:nvGraphicFramePr>
        <p:xfrm>
          <a:off x="746125" y="1600200"/>
          <a:ext cx="7639994" cy="4207320"/>
        </p:xfrm>
        <a:graphic>
          <a:graphicData uri="http://schemas.openxmlformats.org/drawingml/2006/table">
            <a:tbl>
              <a:tblPr/>
              <a:tblGrid>
                <a:gridCol w="3881496"/>
                <a:gridCol w="1748465"/>
                <a:gridCol w="2010033"/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Designação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VAB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Emprego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Cooperativas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17,5%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14,0%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Mutualidades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7,7%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2,0%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Misericórdias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12,2%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14,2%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Fundações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8,5%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4,7%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Associações e Outros Agentes da Economia Social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54,1%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65,1%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ECONOMIA SOCIAL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100%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(4 262,6 milhões €)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(226 935)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70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IPSS – Instituições Particulares de Solidariedade Social                50,1%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63,4%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PESO DA ES NA ECONOMIA PORTUGUESA                                    2,8%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5,5%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41E"/>
                    </a:solidFill>
                  </a:tcPr>
                </a:tc>
              </a:tr>
              <a:tr h="3270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2"/>
          <p:cNvSpPr txBox="1">
            <a:spLocks noChangeArrowheads="1"/>
          </p:cNvSpPr>
          <p:nvPr/>
        </p:nvSpPr>
        <p:spPr bwMode="gray">
          <a:xfrm>
            <a:off x="746125" y="555625"/>
            <a:ext cx="5588000" cy="387350"/>
          </a:xfrm>
          <a:prstGeom prst="rect">
            <a:avLst/>
          </a:prstGeom>
          <a:solidFill>
            <a:srgbClr val="488E27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90500" indent="-190500" algn="r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buNone/>
            </a:pPr>
            <a:r>
              <a:rPr lang="pt-PT" sz="2400">
                <a:solidFill>
                  <a:schemeClr val="bg1"/>
                </a:solidFill>
              </a:rPr>
              <a:t>Principais resultados da CSES – dados 2010</a:t>
            </a:r>
          </a:p>
        </p:txBody>
      </p:sp>
      <p:sp>
        <p:nvSpPr>
          <p:cNvPr id="21507" name="Text Box 48"/>
          <p:cNvSpPr txBox="1">
            <a:spLocks noChangeArrowheads="1"/>
          </p:cNvSpPr>
          <p:nvPr/>
        </p:nvSpPr>
        <p:spPr bwMode="auto">
          <a:xfrm>
            <a:off x="717550" y="5875338"/>
            <a:ext cx="2921000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2D400"/>
              </a:buClr>
              <a:buSzPct val="150000"/>
            </a:pPr>
            <a:r>
              <a:rPr lang="pt-PT" sz="800">
                <a:solidFill>
                  <a:schemeClr val="tx1"/>
                </a:solidFill>
              </a:rPr>
              <a:t>Fonte:</a:t>
            </a:r>
            <a:r>
              <a:rPr lang="pt-PT" sz="800">
                <a:solidFill>
                  <a:srgbClr val="BE1E2D"/>
                </a:solidFill>
              </a:rPr>
              <a:t> </a:t>
            </a:r>
            <a:r>
              <a:rPr lang="pt-PT" sz="800">
                <a:solidFill>
                  <a:srgbClr val="F66014"/>
                </a:solidFill>
              </a:rPr>
              <a:t>Conta Satélite da Economia Social – INE, CASES, Abril 2013</a:t>
            </a:r>
          </a:p>
          <a:p>
            <a:pPr eaLnBrk="1" hangingPunct="1">
              <a:buClr>
                <a:srgbClr val="92D400"/>
              </a:buClr>
              <a:buSzPct val="150000"/>
            </a:pPr>
            <a:endParaRPr lang="pt-PT" sz="800" b="0"/>
          </a:p>
          <a:p>
            <a:pPr eaLnBrk="1" hangingPunct="1">
              <a:buClr>
                <a:srgbClr val="92D400"/>
              </a:buClr>
              <a:buSzPct val="150000"/>
            </a:pPr>
            <a:endParaRPr lang="pt-PT" b="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169988"/>
            <a:ext cx="79406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292225" y="4478338"/>
            <a:ext cx="6630988" cy="132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buFont typeface="Arial" charset="0"/>
              <a:buChar char="•"/>
            </a:pPr>
            <a:r>
              <a:rPr lang="pt-PT" sz="1600">
                <a:solidFill>
                  <a:srgbClr val="002060"/>
                </a:solidFill>
                <a:cs typeface="Arial" charset="0"/>
              </a:rPr>
              <a:t>Principais Recursos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: produção (62,8%), transferências e subsídios (23,8%) e rendimentos de propriedade (10,3%)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pt-PT" sz="1600" b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PT" sz="1600">
                <a:solidFill>
                  <a:srgbClr val="002060"/>
                </a:solidFill>
                <a:cs typeface="Arial" charset="0"/>
              </a:rPr>
              <a:t>Principais Despesas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: consumo intermédio (31,4%), remunerações (26,8%) e transferências sociais (24,3%)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pt-PT" sz="1600" b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PT" sz="1600">
                <a:solidFill>
                  <a:srgbClr val="002060"/>
                </a:solidFill>
                <a:cs typeface="Arial" charset="0"/>
              </a:rPr>
              <a:t>Necessidade líquida de financiamento: </a:t>
            </a:r>
            <a:r>
              <a:rPr lang="pt-PT" sz="1600" b="0">
                <a:solidFill>
                  <a:srgbClr val="002060"/>
                </a:solidFill>
                <a:cs typeface="Arial" charset="0"/>
              </a:rPr>
              <a:t>570,7 M€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1940</Words>
  <Application>Microsoft Office PowerPoint</Application>
  <PresentationFormat>Apresentação no Ecrã (4:3)</PresentationFormat>
  <Paragraphs>545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0" baseType="lpstr"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PG</dc:creator>
  <cp:lastModifiedBy>jcaeiro</cp:lastModifiedBy>
  <cp:revision>271</cp:revision>
  <dcterms:created xsi:type="dcterms:W3CDTF">2011-02-16T18:44:39Z</dcterms:created>
  <dcterms:modified xsi:type="dcterms:W3CDTF">2013-11-20T12:15:40Z</dcterms:modified>
</cp:coreProperties>
</file>